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C3E9-5216-C248-AB00-5A85C2345D20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D4B8-4330-714A-B220-8E1FC6AE1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2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D4B8-4330-714A-B220-8E1FC6AE1D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8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2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B6583-81E5-9E49-804D-6EF763CB16C2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9B0EF-057E-404D-9928-C8ED14191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3.png"/><Relationship Id="rId5" Type="http://schemas.openxmlformats.org/officeDocument/2006/relationships/hyperlink" Target="https://www.retina-implant.de/en/news/02022017-02022017-we-have-moved/" TargetMode="External"/><Relationship Id="rId6" Type="http://schemas.openxmlformats.org/officeDocument/2006/relationships/hyperlink" Target="https://globenewswire.com/news-release/2005/10/13/334767/87801/en/NIDEK-Two-Sister-Companies-Merge-to-Combine-Efforts-in-U-S-Ophthalmic-Industr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dolcera.com" TargetMode="External"/><Relationship Id="rId5" Type="http://schemas.openxmlformats.org/officeDocument/2006/relationships/hyperlink" Target="mailto:info@dolcera.com" TargetMode="External"/><Relationship Id="rId6" Type="http://schemas.openxmlformats.org/officeDocument/2006/relationships/hyperlink" Target="sumair.riyaz@dolcera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hyperlink" Target="http://www.artificialretina.energy.gov/howartificialretinaworks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307" y="42687"/>
            <a:ext cx="8654725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Dolcera Patent Categorization System (PCS)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3372" y="1172140"/>
            <a:ext cx="7254312" cy="1019984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analyses</a:t>
            </a:r>
            <a:endParaRPr lang="en-US" sz="18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Artificial Retina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452307" cy="685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57259" y="3984100"/>
            <a:ext cx="6249125" cy="2148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23111" y="4550052"/>
            <a:ext cx="14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Objectives: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111" y="5097649"/>
            <a:ext cx="802858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Perform a landscape search in the area of Artificial Retina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Use PCS to derive insights and gain competitive perspective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/>
              <a:t>Understand the value chain and recent M&amp;A activities</a:t>
            </a:r>
          </a:p>
        </p:txBody>
      </p:sp>
      <p:pic>
        <p:nvPicPr>
          <p:cNvPr id="9" name="Picture 8" descr="Artificial-Retin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52" y="2450234"/>
            <a:ext cx="3125539" cy="17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0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6697628" cy="402634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Technical Insights - CPC distribution in Top Assignees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pic>
        <p:nvPicPr>
          <p:cNvPr id="2" name="Picture 1" descr="Artifical_Retina_PCS_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47"/>
            <a:ext cx="8125706" cy="5295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89170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/>
              <a:t>All the product based companies- </a:t>
            </a:r>
            <a:r>
              <a:rPr lang="en-US" sz="1200" b="1" i="1" dirty="0"/>
              <a:t>Second Sight Medical Products</a:t>
            </a:r>
            <a:r>
              <a:rPr lang="en-US" sz="1200" dirty="0"/>
              <a:t>, </a:t>
            </a:r>
            <a:r>
              <a:rPr lang="en-US" sz="1200" b="1" i="1" dirty="0" err="1"/>
              <a:t>Pixium</a:t>
            </a:r>
            <a:r>
              <a:rPr lang="en-US" sz="1200" b="1" i="1" dirty="0"/>
              <a:t> Vision</a:t>
            </a:r>
            <a:r>
              <a:rPr lang="en-US" sz="1200" dirty="0"/>
              <a:t>, </a:t>
            </a:r>
            <a:r>
              <a:rPr lang="en-US" sz="1200" b="1" i="1" dirty="0" err="1"/>
              <a:t>Optobionics</a:t>
            </a:r>
            <a:r>
              <a:rPr lang="en-US" sz="1200" b="1" i="1" dirty="0"/>
              <a:t> Corporation </a:t>
            </a:r>
            <a:r>
              <a:rPr lang="en-US" sz="1200" dirty="0"/>
              <a:t>and </a:t>
            </a:r>
            <a:r>
              <a:rPr lang="en-US" sz="1200" b="1" i="1" dirty="0"/>
              <a:t>Retina Implant AG </a:t>
            </a:r>
            <a:r>
              <a:rPr lang="en-US" sz="1200" dirty="0"/>
              <a:t>have heavy presence on the therapy based classes- </a:t>
            </a:r>
            <a:r>
              <a:rPr lang="en-US" sz="1200" i="1" dirty="0"/>
              <a:t>A61N, A61F, A61B.</a:t>
            </a:r>
          </a:p>
          <a:p>
            <a:pPr marL="171450" indent="-171450">
              <a:buFont typeface="Arial"/>
              <a:buChar char="•"/>
            </a:pPr>
            <a:r>
              <a:rPr lang="en-US" sz="1200" b="1" i="1" dirty="0"/>
              <a:t>Second Sight Medical Products </a:t>
            </a:r>
            <a:r>
              <a:rPr lang="en-US" sz="1200" dirty="0"/>
              <a:t>has the most number of filings for the printed circuit bases class- </a:t>
            </a:r>
            <a:r>
              <a:rPr lang="en-US" sz="1200" i="1" dirty="0"/>
              <a:t>H05K.</a:t>
            </a:r>
          </a:p>
        </p:txBody>
      </p:sp>
    </p:spTree>
    <p:extLst>
      <p:ext uri="{BB962C8B-B14F-4D97-AF65-F5344CB8AC3E}">
        <p14:creationId xmlns:p14="http://schemas.microsoft.com/office/powerpoint/2010/main" val="91656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6697628" cy="402634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M&amp;A activity in the space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650" y="728713"/>
            <a:ext cx="8493265" cy="3638137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b="1" i="1" dirty="0"/>
          </a:p>
          <a:p>
            <a:endParaRPr lang="en-US" sz="1200" dirty="0"/>
          </a:p>
          <a:p>
            <a:endParaRPr lang="en-US" sz="1100" dirty="0"/>
          </a:p>
        </p:txBody>
      </p:sp>
      <p:pic>
        <p:nvPicPr>
          <p:cNvPr id="3" name="Picture 2" descr="Rd1Cmodz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74" y="3671474"/>
            <a:ext cx="3186526" cy="3186526"/>
          </a:xfrm>
          <a:prstGeom prst="rect">
            <a:avLst/>
          </a:prstGeom>
        </p:spPr>
      </p:pic>
      <p:pic>
        <p:nvPicPr>
          <p:cNvPr id="6" name="Picture 5" descr="Screenshot 2017-10-23 18.43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941" y="732938"/>
            <a:ext cx="8392973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1600" dirty="0" err="1" smtClean="0"/>
              <a:t>Okuvision</a:t>
            </a:r>
            <a:r>
              <a:rPr lang="en-US" sz="1600" dirty="0" smtClean="0"/>
              <a:t> </a:t>
            </a:r>
            <a:r>
              <a:rPr lang="en-US" sz="1600" dirty="0"/>
              <a:t>and Retina Implant merge together under the parent company Retina Implant AG. </a:t>
            </a:r>
            <a:r>
              <a:rPr lang="en-US" sz="1600" dirty="0" smtClean="0"/>
              <a:t>[</a:t>
            </a:r>
            <a:r>
              <a:rPr lang="en-US" sz="1600" dirty="0" smtClean="0">
                <a:hlinkClick r:id="rId5"/>
              </a:rPr>
              <a:t>Retina </a:t>
            </a:r>
            <a:r>
              <a:rPr lang="en-US" sz="1600" dirty="0">
                <a:hlinkClick r:id="rId5"/>
              </a:rPr>
              <a:t>Implant </a:t>
            </a:r>
            <a:r>
              <a:rPr lang="en-US" sz="1600" dirty="0" smtClean="0">
                <a:hlinkClick r:id="rId5"/>
              </a:rPr>
              <a:t>AG</a:t>
            </a:r>
            <a:r>
              <a:rPr lang="en-US" sz="1600" dirty="0" smtClean="0"/>
              <a:t>, </a:t>
            </a:r>
            <a:r>
              <a:rPr lang="en-US" sz="1600" dirty="0"/>
              <a:t>February 2017]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1600" dirty="0" smtClean="0"/>
              <a:t>NIDEK </a:t>
            </a:r>
            <a:r>
              <a:rPr lang="en-US" sz="1600" dirty="0"/>
              <a:t>-- Two Sister Companies Merge to Combine Efforts in U.S. Ophthalmic Industry. [</a:t>
            </a:r>
            <a:r>
              <a:rPr lang="en-US" sz="1600" dirty="0">
                <a:hlinkClick r:id="rId6"/>
              </a:rPr>
              <a:t>Globenewswire</a:t>
            </a:r>
            <a:r>
              <a:rPr lang="en-US" sz="1600" dirty="0"/>
              <a:t>, October 2005]</a:t>
            </a:r>
          </a:p>
        </p:txBody>
      </p:sp>
    </p:spTree>
    <p:extLst>
      <p:ext uri="{BB962C8B-B14F-4D97-AF65-F5344CB8AC3E}">
        <p14:creationId xmlns:p14="http://schemas.microsoft.com/office/powerpoint/2010/main" val="36282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650" y="728713"/>
            <a:ext cx="8493265" cy="3638137"/>
          </a:xfrm>
        </p:spPr>
        <p:txBody>
          <a:bodyPr>
            <a:no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b="1" i="1" dirty="0"/>
          </a:p>
          <a:p>
            <a:endParaRPr lang="en-US" sz="1200" dirty="0"/>
          </a:p>
          <a:p>
            <a:endParaRPr lang="en-US" sz="1100" dirty="0"/>
          </a:p>
        </p:txBody>
      </p:sp>
      <p:pic>
        <p:nvPicPr>
          <p:cNvPr id="6" name="Picture 5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12" y="2815210"/>
            <a:ext cx="260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you!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047" y="5575999"/>
            <a:ext cx="533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Request for more information or a free trial:</a:t>
            </a:r>
          </a:p>
          <a:p>
            <a:pPr marL="285750" indent="-285750">
              <a:buFont typeface="+mj-lt"/>
              <a:buAutoNum type="romanUcPeriod"/>
            </a:pPr>
            <a:r>
              <a:rPr lang="en-US" sz="1200" dirty="0" smtClean="0">
                <a:hlinkClick r:id="rId4"/>
              </a:rPr>
              <a:t>www.dolcera.com</a:t>
            </a:r>
            <a:endParaRPr lang="en-US" sz="1200" dirty="0" smtClean="0"/>
          </a:p>
          <a:p>
            <a:pPr marL="285750" indent="-285750">
              <a:buFont typeface="+mj-lt"/>
              <a:buAutoNum type="romanUcPeriod"/>
            </a:pPr>
            <a:r>
              <a:rPr lang="en-US" sz="1200" dirty="0" smtClean="0">
                <a:hlinkClick r:id="rId5"/>
              </a:rPr>
              <a:t>info@dolcera.com</a:t>
            </a:r>
            <a:r>
              <a:rPr lang="en-US" sz="1200" dirty="0"/>
              <a:t> </a:t>
            </a:r>
            <a:r>
              <a:rPr lang="en-US" sz="1200" dirty="0" smtClean="0"/>
              <a:t>; </a:t>
            </a:r>
            <a:r>
              <a:rPr lang="en-US" sz="1200" dirty="0" smtClean="0">
                <a:hlinkClick r:id="rId6" action="ppaction://hlinkfile"/>
              </a:rPr>
              <a:t>sumair.riyaz@dolcera.com</a:t>
            </a:r>
            <a:endParaRPr lang="en-US" sz="1200" dirty="0" smtClean="0"/>
          </a:p>
          <a:p>
            <a:pPr marL="285750" indent="-285750">
              <a:buFont typeface="+mj-lt"/>
              <a:buAutoNum type="romanUcPeriod"/>
            </a:pPr>
            <a:r>
              <a:rPr lang="en-US" sz="1200" dirty="0" smtClean="0"/>
              <a:t>+44-2017935041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580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y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85" y="3799390"/>
            <a:ext cx="4080539" cy="28645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1352" y="524656"/>
            <a:ext cx="8574572" cy="327473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The retina is the third and inner </a:t>
            </a:r>
            <a:r>
              <a:rPr lang="en-US" sz="1800" dirty="0" smtClean="0"/>
              <a:t>most light</a:t>
            </a:r>
            <a:r>
              <a:rPr lang="en-US" sz="1800" dirty="0"/>
              <a:t>-sensitive layer of tissue. </a:t>
            </a:r>
          </a:p>
          <a:p>
            <a:pPr algn="just"/>
            <a:r>
              <a:rPr lang="en-US" sz="1800" dirty="0" smtClean="0"/>
              <a:t>Normal </a:t>
            </a:r>
            <a:r>
              <a:rPr lang="en-US" sz="1800" dirty="0"/>
              <a:t>vision begins when light enters and moves through the eye to strike specialized photoreceptor cells in the retina called rods and cones. </a:t>
            </a:r>
            <a:endParaRPr lang="en-US" sz="1800" dirty="0" smtClean="0"/>
          </a:p>
          <a:p>
            <a:pPr algn="just"/>
            <a:r>
              <a:rPr lang="en-US" sz="1800" dirty="0" smtClean="0"/>
              <a:t>These </a:t>
            </a:r>
            <a:r>
              <a:rPr lang="en-US" sz="1800" dirty="0"/>
              <a:t>cells convert light signals to electric impulses that are sent to the optic nerve and the </a:t>
            </a:r>
            <a:r>
              <a:rPr lang="en-US" sz="1800" dirty="0" smtClean="0"/>
              <a:t>brain.</a:t>
            </a:r>
          </a:p>
          <a:p>
            <a:pPr algn="just"/>
            <a:r>
              <a:rPr lang="en-US" sz="1800" dirty="0" smtClean="0"/>
              <a:t>Two significant </a:t>
            </a:r>
            <a:r>
              <a:rPr lang="en-US" sz="1800" dirty="0"/>
              <a:t>forms of blindness occur because of a loss of the photoreceptive cells of the retina, namely</a:t>
            </a:r>
            <a:r>
              <a:rPr lang="en-US" sz="1800" dirty="0" smtClean="0"/>
              <a:t>:</a:t>
            </a:r>
            <a:endParaRPr lang="en-US" sz="1800" dirty="0"/>
          </a:p>
          <a:p>
            <a:pPr lvl="1" algn="just">
              <a:buFont typeface="Wingdings" charset="2"/>
              <a:buChar char="ü"/>
            </a:pPr>
            <a:r>
              <a:rPr lang="en-US" sz="1600" dirty="0" smtClean="0"/>
              <a:t>Age</a:t>
            </a:r>
            <a:r>
              <a:rPr lang="en-US" sz="1600" dirty="0"/>
              <a:t>-related macular degeneration - results in a loss of central vision, which eliminates a person's ability to read or recognize faces</a:t>
            </a:r>
          </a:p>
          <a:p>
            <a:pPr lvl="1" algn="just">
              <a:buFont typeface="Wingdings" charset="2"/>
              <a:buChar char="ü"/>
            </a:pPr>
            <a:r>
              <a:rPr lang="en-US" sz="1600" dirty="0" smtClean="0"/>
              <a:t>Retinitis </a:t>
            </a:r>
            <a:r>
              <a:rPr lang="en-US" sz="1600" dirty="0" err="1"/>
              <a:t>pigmentosa</a:t>
            </a:r>
            <a:r>
              <a:rPr lang="en-US" sz="1600" dirty="0"/>
              <a:t> - results in a slow loss of peripheral and then central </a:t>
            </a:r>
            <a:r>
              <a:rPr lang="en-US" sz="1600" dirty="0" smtClean="0"/>
              <a:t>vision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3835913" cy="4026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3835913" cy="4026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Screenshot 2017-10-23 18.4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1675" y="996647"/>
            <a:ext cx="8432551" cy="2740795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A miniature </a:t>
            </a:r>
            <a:r>
              <a:rPr lang="en-US" sz="1800" dirty="0"/>
              <a:t>camera mounted in eyeglasses captures images and wirelessly sends the information to a microprocessor (worn on a belt</a:t>
            </a:r>
            <a:r>
              <a:rPr lang="en-US" sz="1800" dirty="0" smtClean="0"/>
              <a:t>), which transmits a signal </a:t>
            </a:r>
            <a:r>
              <a:rPr lang="en-US" sz="1800" dirty="0"/>
              <a:t>to a receiver on the eye. </a:t>
            </a:r>
            <a:endParaRPr lang="en-US" sz="1800" dirty="0" smtClean="0"/>
          </a:p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receiver sends the signals through a tiny, thin cable to the microelectrode array, stimulating it to emit pulses. </a:t>
            </a:r>
            <a:endParaRPr lang="en-US" sz="1800" dirty="0" smtClean="0"/>
          </a:p>
          <a:p>
            <a:pPr algn="just"/>
            <a:r>
              <a:rPr lang="en-US" sz="1800" dirty="0" smtClean="0"/>
              <a:t>The device transmits </a:t>
            </a:r>
            <a:r>
              <a:rPr lang="en-US" sz="1800" dirty="0"/>
              <a:t>electrical signals directly to the retina’s remaining viable cells. </a:t>
            </a:r>
            <a:endParaRPr lang="en-US" sz="1800" dirty="0" smtClean="0"/>
          </a:p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pulses travel to the optic nerve and, ultimately, to the </a:t>
            </a:r>
            <a:r>
              <a:rPr lang="en-US" sz="1800" dirty="0" smtClean="0"/>
              <a:t>brain</a:t>
            </a:r>
            <a:r>
              <a:rPr lang="en-US" sz="1800" dirty="0"/>
              <a:t>.</a:t>
            </a:r>
            <a:endParaRPr lang="en-US" sz="1800" dirty="0" smtClean="0"/>
          </a:p>
          <a:p>
            <a:pPr algn="just"/>
            <a:r>
              <a:rPr lang="en-US" sz="1800" dirty="0" smtClean="0"/>
              <a:t>Patients </a:t>
            </a:r>
            <a:r>
              <a:rPr lang="en-US" sz="1800" dirty="0"/>
              <a:t>learn to interpret these visual patterns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9" name="Picture 8" descr="AR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27" y="3609354"/>
            <a:ext cx="3283322" cy="28827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3214" y="6492109"/>
            <a:ext cx="1857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Artificial Retina Project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675" y="514418"/>
            <a:ext cx="1504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Artificial Retina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6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8-02-06 16.1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43"/>
            <a:ext cx="5940882" cy="383991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Search in PCS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554" y="402634"/>
            <a:ext cx="9109446" cy="101528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300" dirty="0" smtClean="0"/>
              <a:t>The PCS search strategy was to combine ‘</a:t>
            </a:r>
            <a:r>
              <a:rPr lang="en-US" sz="2300" b="1" dirty="0" smtClean="0"/>
              <a:t>Artificial Vision’ </a:t>
            </a:r>
            <a:r>
              <a:rPr lang="en-US" sz="2300" dirty="0"/>
              <a:t>k</a:t>
            </a:r>
            <a:r>
              <a:rPr lang="en-US" sz="2300" dirty="0" smtClean="0"/>
              <a:t>eywords and ‘</a:t>
            </a:r>
            <a:r>
              <a:rPr lang="en-US" sz="2300" b="1" dirty="0" smtClean="0"/>
              <a:t>Retinal prosthesis’ </a:t>
            </a:r>
            <a:r>
              <a:rPr lang="en-US" sz="2300" dirty="0"/>
              <a:t>k</a:t>
            </a:r>
            <a:r>
              <a:rPr lang="en-US" sz="2300" dirty="0" smtClean="0"/>
              <a:t>eywords. The scope of the search was restricted to ‘</a:t>
            </a:r>
            <a:r>
              <a:rPr lang="en-US" sz="2300" b="1" dirty="0" err="1" smtClean="0"/>
              <a:t>tac</a:t>
            </a:r>
            <a:r>
              <a:rPr lang="en-US" sz="2300" b="1" dirty="0" smtClean="0"/>
              <a:t>:</a:t>
            </a:r>
            <a:r>
              <a:rPr lang="en-US" sz="2300" dirty="0" smtClean="0"/>
              <a:t>’ (</a:t>
            </a:r>
            <a:r>
              <a:rPr lang="en-US" sz="2300" b="1" dirty="0" smtClean="0"/>
              <a:t>Title-Abstract-Claims</a:t>
            </a:r>
            <a:r>
              <a:rPr lang="en-US" sz="2300" dirty="0" smtClean="0"/>
              <a:t>). The keywords were entered in to the Advanced search box, and were combined with related class codes.</a:t>
            </a:r>
          </a:p>
          <a:p>
            <a:pPr algn="just">
              <a:lnSpc>
                <a:spcPct val="150000"/>
              </a:lnSpc>
            </a:pPr>
            <a:r>
              <a:rPr lang="en-US" sz="2300" dirty="0" smtClean="0"/>
              <a:t>The PCS </a:t>
            </a:r>
            <a:r>
              <a:rPr lang="en-US" sz="2300" dirty="0"/>
              <a:t>search </a:t>
            </a:r>
            <a:r>
              <a:rPr lang="en-US" sz="2300" dirty="0" smtClean="0"/>
              <a:t>resulted </a:t>
            </a:r>
            <a:r>
              <a:rPr lang="en-US" sz="2300" dirty="0"/>
              <a:t>in a total of </a:t>
            </a:r>
            <a:r>
              <a:rPr lang="en-US" sz="2300" b="1" dirty="0" smtClean="0"/>
              <a:t>2029 patents</a:t>
            </a:r>
            <a:r>
              <a:rPr lang="en-US" sz="2300" dirty="0"/>
              <a:t>, which included </a:t>
            </a:r>
            <a:r>
              <a:rPr lang="en-US" sz="2300" b="1" dirty="0"/>
              <a:t>5</a:t>
            </a:r>
            <a:r>
              <a:rPr lang="en-US" sz="2300" b="1" dirty="0" smtClean="0"/>
              <a:t>54 </a:t>
            </a:r>
            <a:r>
              <a:rPr lang="en-US" sz="2300" b="1" dirty="0"/>
              <a:t>unique patent </a:t>
            </a:r>
            <a:r>
              <a:rPr lang="en-US" sz="2300" b="1" dirty="0" smtClean="0"/>
              <a:t>families</a:t>
            </a:r>
            <a:r>
              <a:rPr lang="en-US" sz="2300" dirty="0"/>
              <a:t>.</a:t>
            </a:r>
            <a:endParaRPr lang="en-US" sz="1600" dirty="0" smtClean="0"/>
          </a:p>
          <a:p>
            <a:pPr algn="just"/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65371" y="3506369"/>
            <a:ext cx="15259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Advanced search box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 rot="16200000" flipV="1">
            <a:off x="3270142" y="2867689"/>
            <a:ext cx="846600" cy="2321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shot 2017-10-23 18.43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8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5392894" cy="4026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Top Assignees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460" y="514418"/>
            <a:ext cx="8872838" cy="131248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/>
              <a:t>The top player in the area of Artificial Retina is </a:t>
            </a:r>
            <a:r>
              <a:rPr lang="en-US" sz="2200" b="1" i="1" dirty="0" smtClean="0"/>
              <a:t>Second Sight Medical Products Inc. </a:t>
            </a:r>
            <a:r>
              <a:rPr lang="en-US" sz="2200" dirty="0" smtClean="0"/>
              <a:t>with a total of 526 patents/publications. It is followed by:</a:t>
            </a:r>
          </a:p>
          <a:p>
            <a:pPr algn="just">
              <a:lnSpc>
                <a:spcPct val="150000"/>
              </a:lnSpc>
            </a:pPr>
            <a:r>
              <a:rPr lang="en-US" sz="2200" b="1" i="1" dirty="0" err="1" smtClean="0"/>
              <a:t>Pixium</a:t>
            </a:r>
            <a:r>
              <a:rPr lang="en-US" sz="2200" b="1" i="1" dirty="0" smtClean="0"/>
              <a:t> Vision SA </a:t>
            </a:r>
            <a:r>
              <a:rPr lang="en-US" sz="2200" i="1" dirty="0" smtClean="0"/>
              <a:t>(198)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b="1" i="1" dirty="0" err="1" smtClean="0"/>
              <a:t>Doheny</a:t>
            </a:r>
            <a:r>
              <a:rPr lang="en-US" sz="2200" b="1" i="1" dirty="0" smtClean="0"/>
              <a:t> Eye Institute </a:t>
            </a:r>
            <a:r>
              <a:rPr lang="en-US" sz="2200" dirty="0" smtClean="0"/>
              <a:t>(160)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500" dirty="0" smtClean="0"/>
          </a:p>
          <a:p>
            <a:pPr algn="just"/>
            <a:endParaRPr lang="en-US" sz="1800" dirty="0" smtClean="0"/>
          </a:p>
        </p:txBody>
      </p:sp>
      <p:pic>
        <p:nvPicPr>
          <p:cNvPr id="9" name="Picture 8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pic>
        <p:nvPicPr>
          <p:cNvPr id="6" name="Picture 5" descr="Top Assignees_Artificial_Retina_P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0" y="1767432"/>
            <a:ext cx="8690440" cy="50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8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371"/>
            <a:ext cx="5714728" cy="38026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Top Assignees - Insights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3899" y="546678"/>
            <a:ext cx="8487077" cy="60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1400" b="1" i="1" dirty="0" smtClean="0"/>
              <a:t>Second Sight Medical </a:t>
            </a:r>
            <a:r>
              <a:rPr lang="en-US" sz="1400" b="1" i="1" dirty="0"/>
              <a:t>P</a:t>
            </a:r>
            <a:r>
              <a:rPr lang="en-US" sz="1400" b="1" i="1" dirty="0" smtClean="0"/>
              <a:t>roducts Inc. </a:t>
            </a:r>
            <a:r>
              <a:rPr lang="en-US" sz="1400" dirty="0" smtClean="0"/>
              <a:t>have </a:t>
            </a:r>
            <a:r>
              <a:rPr lang="en-US" sz="1400" dirty="0"/>
              <a:t>patents that focus on improving the user comfort and user feedback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15" name="Picture 14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pic>
        <p:nvPicPr>
          <p:cNvPr id="7" name="Picture 6" descr="Artifical_Retina_PCS_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889"/>
            <a:ext cx="9144000" cy="1828800"/>
          </a:xfrm>
          <a:prstGeom prst="rect">
            <a:avLst/>
          </a:prstGeom>
        </p:spPr>
      </p:pic>
      <p:pic>
        <p:nvPicPr>
          <p:cNvPr id="16" name="Picture 15" descr="Artifical_Retina_PCS_05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" y="3945143"/>
            <a:ext cx="9144000" cy="840259"/>
          </a:xfrm>
          <a:prstGeom prst="rect">
            <a:avLst/>
          </a:prstGeom>
        </p:spPr>
      </p:pic>
      <p:pic>
        <p:nvPicPr>
          <p:cNvPr id="17" name="Picture 16" descr="Artifical_Retina_PCS_05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" y="4785402"/>
            <a:ext cx="9144000" cy="97441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3899" y="3298812"/>
            <a:ext cx="893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err="1" smtClean="0"/>
              <a:t>Pixium</a:t>
            </a:r>
            <a:r>
              <a:rPr lang="en-US" sz="1400" b="1" i="1" dirty="0" smtClean="0"/>
              <a:t> Vision SA </a:t>
            </a:r>
            <a:r>
              <a:rPr lang="en-US" sz="1400" dirty="0"/>
              <a:t>patents mostly discuss about the constructional features like, designing photodiodes, mounting and sealing features of a retinal implant.</a:t>
            </a:r>
          </a:p>
        </p:txBody>
      </p:sp>
    </p:spTree>
    <p:extLst>
      <p:ext uri="{BB962C8B-B14F-4D97-AF65-F5344CB8AC3E}">
        <p14:creationId xmlns:p14="http://schemas.microsoft.com/office/powerpoint/2010/main" val="155998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5575557" cy="40263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Bibliographic Insights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7257" y="822195"/>
            <a:ext cx="4164304" cy="2812003"/>
          </a:xfrm>
        </p:spPr>
        <p:txBody>
          <a:bodyPr>
            <a:noAutofit/>
          </a:bodyPr>
          <a:lstStyle/>
          <a:p>
            <a:pPr algn="just"/>
            <a:r>
              <a:rPr lang="en-US" sz="1000" b="1" dirty="0"/>
              <a:t>A61N </a:t>
            </a:r>
            <a:r>
              <a:rPr lang="en-US" sz="1000" dirty="0"/>
              <a:t>---&gt; ELECTROTHERAPY; MAGNETOTHERAPY; RADIATION THERAPY; ULTRASOUND THERAPY</a:t>
            </a:r>
          </a:p>
          <a:p>
            <a:pPr algn="just"/>
            <a:r>
              <a:rPr lang="en-US" sz="1000" b="1" dirty="0"/>
              <a:t>A61F</a:t>
            </a:r>
            <a:r>
              <a:rPr lang="en-US" sz="1000" dirty="0"/>
              <a:t> ---&gt; FILTERS IMPLANTABLE INTO BLOOD VESSELS; PROSTHESES; DEVICES PROVIDING PATENCY TO, OR PREVENTING COLLAPSING OF, TUBULAR STRUCTURES OF THE BODY, E.G. STENTS; ORTHOPAEDIC, NURSING OR CONTRACEPTIVE DEVICES; FOMENTATION; TREATMENT OR PROTECTION OF EYES OR EARS; BANDAGES, DRESSINGS OR ABSORBENT PADS; FIRST-AID KITS</a:t>
            </a:r>
          </a:p>
          <a:p>
            <a:pPr algn="just"/>
            <a:r>
              <a:rPr lang="en-US" sz="1000" b="1" dirty="0"/>
              <a:t>H01L</a:t>
            </a:r>
            <a:r>
              <a:rPr lang="en-US" sz="1000" dirty="0"/>
              <a:t> ---&gt; SEMICONDUCTOR DEVICES; ELECTRIC SOLID STATE DEVICES NOT OTHERWISE PROVIDED FOR</a:t>
            </a:r>
          </a:p>
          <a:p>
            <a:pPr algn="just"/>
            <a:r>
              <a:rPr lang="en-US" sz="1000" b="1" dirty="0"/>
              <a:t>H05K</a:t>
            </a:r>
            <a:r>
              <a:rPr lang="en-US" sz="1000" dirty="0"/>
              <a:t> ---&gt; PRINTED CIRCUITS; CASINGS OR CONSTRUCTIONAL DETAILS OF ELECTRIC APPARATUS; MANUFACTURE OF ASSEMBLAGES OF ELECTRICAL COMPONENTS</a:t>
            </a:r>
          </a:p>
          <a:p>
            <a:pPr algn="just"/>
            <a:r>
              <a:rPr lang="en-US" sz="1000" b="1" dirty="0"/>
              <a:t>Y10T</a:t>
            </a:r>
            <a:r>
              <a:rPr lang="en-US" sz="1000" dirty="0"/>
              <a:t> ---&gt; TECHNICAL SUBJECTS COVERED BY FORMER US CLASSIFICATION</a:t>
            </a:r>
          </a:p>
          <a:p>
            <a:pPr algn="just"/>
            <a:r>
              <a:rPr lang="en-US" sz="1000" b="1" dirty="0"/>
              <a:t>A61B</a:t>
            </a:r>
            <a:r>
              <a:rPr lang="en-US" sz="1000" dirty="0"/>
              <a:t> ---&gt; DIAGNOSIS; SURGERY; </a:t>
            </a:r>
            <a:r>
              <a:rPr lang="en-US" sz="1000" dirty="0" smtClean="0"/>
              <a:t>IDENTIFICATION</a:t>
            </a:r>
            <a:endParaRPr lang="en-US" sz="1000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09169" y="4569468"/>
            <a:ext cx="3327741" cy="1831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169" y="4113839"/>
            <a:ext cx="267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Geographical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9532" y="402635"/>
            <a:ext cx="167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Top CPC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codes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Picture 15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pic>
        <p:nvPicPr>
          <p:cNvPr id="2" name="Picture 1" descr="Artifical_Retina_PCS_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92"/>
            <a:ext cx="4997257" cy="3266204"/>
          </a:xfrm>
          <a:prstGeom prst="rect">
            <a:avLst/>
          </a:prstGeom>
        </p:spPr>
      </p:pic>
      <p:pic>
        <p:nvPicPr>
          <p:cNvPr id="6" name="Picture 5" descr="Artifical_Retina_PCS_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82" y="3848371"/>
            <a:ext cx="4002684" cy="3009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115" y="4713923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/>
              <a:t>Most </a:t>
            </a:r>
            <a:r>
              <a:rPr lang="en-US" sz="1200" dirty="0"/>
              <a:t>of the patents in this technology are from US or </a:t>
            </a:r>
            <a:r>
              <a:rPr lang="en-US" sz="1200" dirty="0" smtClean="0"/>
              <a:t>Europe.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200" dirty="0" smtClean="0"/>
              <a:t>Japan </a:t>
            </a:r>
            <a:r>
              <a:rPr lang="en-US" sz="1200" dirty="0"/>
              <a:t>and China top the Asian subcontinent, in the number of patent filings.</a:t>
            </a:r>
          </a:p>
        </p:txBody>
      </p:sp>
    </p:spTree>
    <p:extLst>
      <p:ext uri="{BB962C8B-B14F-4D97-AF65-F5344CB8AC3E}">
        <p14:creationId xmlns:p14="http://schemas.microsoft.com/office/powerpoint/2010/main" val="24000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6151"/>
            <a:ext cx="2618163" cy="418786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Bibliographic Insights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4767" y="5805736"/>
            <a:ext cx="7169964" cy="574760"/>
          </a:xfrm>
        </p:spPr>
        <p:txBody>
          <a:bodyPr>
            <a:noAutofit/>
          </a:bodyPr>
          <a:lstStyle/>
          <a:p>
            <a:r>
              <a:rPr lang="en-US" sz="1100" dirty="0"/>
              <a:t>IP activity started 20 years and saw a peak in the number of publications in 2008, followed by 2012 and 2015.</a:t>
            </a:r>
          </a:p>
          <a:p>
            <a:r>
              <a:rPr lang="en-US" sz="1100" dirty="0"/>
              <a:t>The number of applications shot to the peak value during the period of 2006-2007.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1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98495" y="641394"/>
            <a:ext cx="1252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IP Activity</a:t>
            </a:r>
          </a:p>
        </p:txBody>
      </p:sp>
      <p:pic>
        <p:nvPicPr>
          <p:cNvPr id="10" name="Picture 9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pic>
        <p:nvPicPr>
          <p:cNvPr id="2" name="Picture 1" descr="Artifical_Retina_PCS_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" y="1048364"/>
            <a:ext cx="7314513" cy="45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8643"/>
            <a:ext cx="6958574" cy="3839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371"/>
            <a:ext cx="6471474" cy="380264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chemeClr val="bg1">
                    <a:lumMod val="95000"/>
                  </a:schemeClr>
                </a:solidFill>
              </a:rPr>
              <a:t>Technical Insights - Concepts Vs. Top Assignees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218" y="5926221"/>
            <a:ext cx="8380187" cy="71104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1100" dirty="0" smtClean="0"/>
          </a:p>
          <a:p>
            <a:pPr algn="just">
              <a:lnSpc>
                <a:spcPct val="150000"/>
              </a:lnSpc>
            </a:pPr>
            <a:endParaRPr lang="en-US" sz="1100" dirty="0" smtClean="0"/>
          </a:p>
          <a:p>
            <a:pPr algn="just">
              <a:lnSpc>
                <a:spcPct val="150000"/>
              </a:lnSpc>
            </a:pPr>
            <a:endParaRPr lang="en-US" sz="1100" dirty="0" smtClean="0"/>
          </a:p>
          <a:p>
            <a:pPr algn="just">
              <a:lnSpc>
                <a:spcPct val="150000"/>
              </a:lnSpc>
            </a:pPr>
            <a:endParaRPr lang="en-US" sz="1100" dirty="0" smtClean="0"/>
          </a:p>
          <a:p>
            <a:pPr algn="just">
              <a:lnSpc>
                <a:spcPct val="150000"/>
              </a:lnSpc>
            </a:pPr>
            <a:endParaRPr lang="en-US" sz="1100" dirty="0" smtClean="0"/>
          </a:p>
        </p:txBody>
      </p:sp>
      <p:pic>
        <p:nvPicPr>
          <p:cNvPr id="9" name="Picture 8" descr="Screenshot 2017-10-23 18.4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06" y="18643"/>
            <a:ext cx="2025294" cy="495775"/>
          </a:xfrm>
          <a:prstGeom prst="rect">
            <a:avLst/>
          </a:prstGeom>
        </p:spPr>
      </p:pic>
      <p:pic>
        <p:nvPicPr>
          <p:cNvPr id="7" name="Picture 6" descr="Artifical_Retina_PCS_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2635"/>
            <a:ext cx="8750405" cy="5533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8744" y="5936438"/>
            <a:ext cx="880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b="1" i="1" dirty="0"/>
              <a:t>Second Sight Medical Products</a:t>
            </a:r>
            <a:r>
              <a:rPr lang="en-US" sz="1200" dirty="0"/>
              <a:t>, </a:t>
            </a:r>
            <a:r>
              <a:rPr lang="en-US" sz="1200" b="1" i="1" dirty="0" err="1"/>
              <a:t>Pixium</a:t>
            </a:r>
            <a:r>
              <a:rPr lang="en-US" sz="1200" b="1" i="1" dirty="0"/>
              <a:t> Vision </a:t>
            </a:r>
            <a:r>
              <a:rPr lang="en-US" sz="1200" dirty="0"/>
              <a:t>and </a:t>
            </a:r>
            <a:r>
              <a:rPr lang="en-US" sz="1200" b="1" i="1" dirty="0" err="1"/>
              <a:t>Doheny</a:t>
            </a:r>
            <a:r>
              <a:rPr lang="en-US" sz="1200" b="1" i="1" dirty="0"/>
              <a:t> Eye Institute </a:t>
            </a:r>
            <a:r>
              <a:rPr lang="en-US" sz="1200" dirty="0"/>
              <a:t>patents disclose technologies related </a:t>
            </a:r>
            <a:r>
              <a:rPr lang="en-US" sz="1200" i="1" dirty="0"/>
              <a:t>to Neuro-prosthetics, Blindness, Artificial Organs and Prosthetics.</a:t>
            </a:r>
          </a:p>
          <a:p>
            <a:pPr marL="285750" indent="-285750">
              <a:buFont typeface="Arial"/>
              <a:buChar char="•"/>
            </a:pPr>
            <a:r>
              <a:rPr lang="en-US" sz="1200" b="1" i="1" dirty="0"/>
              <a:t>Second Sight Medical Products</a:t>
            </a:r>
            <a:r>
              <a:rPr lang="en-US" sz="1200" dirty="0"/>
              <a:t>, </a:t>
            </a:r>
            <a:r>
              <a:rPr lang="en-US" sz="1200" b="1" i="1" dirty="0" err="1"/>
              <a:t>Pixium</a:t>
            </a:r>
            <a:r>
              <a:rPr lang="en-US" sz="1200" b="1" i="1" dirty="0"/>
              <a:t> Vision </a:t>
            </a:r>
            <a:r>
              <a:rPr lang="en-US" sz="1200" dirty="0"/>
              <a:t>has more patents on Electrotherapy.</a:t>
            </a:r>
          </a:p>
        </p:txBody>
      </p:sp>
    </p:spTree>
    <p:extLst>
      <p:ext uri="{BB962C8B-B14F-4D97-AF65-F5344CB8AC3E}">
        <p14:creationId xmlns:p14="http://schemas.microsoft.com/office/powerpoint/2010/main" val="116261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837</Words>
  <Application>Microsoft Macintosh PowerPoint</Application>
  <PresentationFormat>On-screen Show (4:3)</PresentationFormat>
  <Paragraphs>80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Dolcera Patent Categorization System (PCS)</vt:lpstr>
      <vt:lpstr>Introduction</vt:lpstr>
      <vt:lpstr>Introduction</vt:lpstr>
      <vt:lpstr>Search in PCS</vt:lpstr>
      <vt:lpstr>Top Assignees</vt:lpstr>
      <vt:lpstr>Top Assignees - Insights</vt:lpstr>
      <vt:lpstr>Bibliographic Insights</vt:lpstr>
      <vt:lpstr>Bibliographic Insights</vt:lpstr>
      <vt:lpstr>Technical Insights - Concepts Vs. Top Assignees</vt:lpstr>
      <vt:lpstr>Technical Insights - CPC distribution in Top Assignees</vt:lpstr>
      <vt:lpstr>M&amp;A activity in the space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Dolcera Patent Categorization System</dc:title>
  <dc:creator>d</dc:creator>
  <cp:lastModifiedBy>d</cp:lastModifiedBy>
  <cp:revision>143</cp:revision>
  <dcterms:created xsi:type="dcterms:W3CDTF">2017-10-23T06:21:44Z</dcterms:created>
  <dcterms:modified xsi:type="dcterms:W3CDTF">2018-02-06T14:00:21Z</dcterms:modified>
</cp:coreProperties>
</file>